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9" r:id="rId10"/>
    <p:sldId id="270" r:id="rId11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9F5565-43FA-452D-9866-586D459C9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C95D5D3-24CB-478E-B147-BE185A377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530F3-0008-4888-A047-20001946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4C6EDC-ED73-4368-AE63-613CFE6C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AF5A5E9-E7D9-449D-8A7E-762FF0A0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570CAC-0532-4EB3-B1F2-4187B695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79ACF28-7D75-4FDB-9FAC-F1F075FE3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4763926-3B12-4854-8358-0E9E9F5C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53E9BB-B216-4928-9B3D-381E8FAC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FCD98F3-6A11-4FFB-8198-F3AE9512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6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9EC2735-B42B-4EF2-8A02-67BC739B6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BE713BB-504F-421F-BBFC-B6151A1EE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8A72783-7B5A-410D-81DF-BCD1DD46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32B81C7-A8D1-4F19-B2CB-A96DA693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783B95-1A0A-4B40-8726-BFD3F540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530854-BE28-44B5-BD5C-0F996453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2D358CA-7D59-4474-B06C-62B3EA524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7D003F4-B9F5-4903-B8C9-7A8646D2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A28A3A4-5446-4974-A3DC-424ECA0E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800337-7E9A-4776-89C1-DCE87431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8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CB6B0E-1F91-4FE0-A804-1C88F607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E17C8C6-C9F3-4898-969E-3C6FA7214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051F0F7-E17D-4203-8F1C-7522058C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BC016CE-EB24-40E1-955D-CB893AF6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ABFA00-5D3D-4148-9378-F1ED6F12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3A8709-3C37-4494-9020-51C11674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9281B77-7C06-4B49-9BC9-87CD972DB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853DB1A-94C8-4786-8FB9-D0B95A9C1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12A8F44-E277-47D4-9CA6-A6C11691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F9D7D8-3BBD-4BCD-ACB7-24AF6742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04107C5-FB27-4ED1-A94E-E0F3339E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40F01A-DC87-4AF0-909D-A64B98B5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C568005-61BC-4E54-9DE8-70D7F0D54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25D3A30-881A-4C76-8C63-3880FA3A2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529B1EA-E5F1-46D8-A497-AE596395D7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ABDE0DA-5A2C-45C0-8473-1F06D01A1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67FD1FC8-909D-46A8-A766-79E7C23B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C5BFC959-14CF-4623-90F6-F14A41C1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7E66778-C334-4909-B512-D0A0883D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15CB83-A307-4FA4-8F77-9D849DD5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4444E638-7843-41A9-B051-DF619FCB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0C34E9C4-F4DF-4187-A23C-01800A30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E36B00A-BE39-4010-86C6-DEADA498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8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D77A0A3-5794-48CA-B68C-72BFDA09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97A4313-ABE7-4A54-9B0A-0AF78D75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DACCDE1-9B88-4A32-92BE-3449ED09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0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CB4ADD-A494-422A-AF48-9DE33BA5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6710DE-43C6-4398-ABB5-A479832D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E40ED62-450F-4484-B629-DB9320CF2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8C20720-F79D-405C-89C4-46E0647F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3F974E0-CFE5-49C1-AEFD-F3E2556D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16110D5-64CD-447F-AB53-8D1A92B1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8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71F6F6-B6EA-4F2B-B6D1-7D8F9AF5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2BCEBAC6-3177-4E92-9E78-96714609B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CFEC86F-AE69-4807-800D-3C8E02BC8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3144F32-002C-44EA-935A-253F52BA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5C8606B-BCF9-46CE-B532-58A11C6C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71DF8F8-FF78-465B-8FC5-67F99AF1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B016CD4-CE7D-409D-984C-CA522B73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3D424D7-7741-4256-9F07-1672948D8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8ED2AE4-A27F-473F-BDD6-76BCB6237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F5E2-677E-49CB-A1D2-ED0D862314A3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FA7F74C-E500-4834-88AC-47CB1FD3E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63355E-7F4B-40F6-A949-8A604FAFF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98E9-DD3D-4F82-95FC-21EC0740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BB27A9-FE86-4472-8638-5E2F4AC39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1470"/>
            <a:ext cx="9144000" cy="269199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การเรียนการสอนโดยใช้ปัญหาเป็นหลัก</a:t>
            </a:r>
            <a:b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</a:b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รายวิชาการส่งเสริมสุขภาพและการดูแลผู้สูงอายุ (</a:t>
            </a:r>
            <a:r>
              <a:rPr lang="en-US" sz="4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PUBH 428)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49D6DCB-663D-414A-9A64-1C71644A7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7" y="4372746"/>
            <a:ext cx="9814561" cy="1655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th-TH" dirty="0"/>
          </a:p>
          <a:p>
            <a:endParaRPr lang="th-TH" dirty="0"/>
          </a:p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ดร.สุภาภรณ์ อุดมลักษณ์</a:t>
            </a:r>
          </a:p>
          <a:p>
            <a:pPr algn="r"/>
            <a:r>
              <a:rPr lang="th-TH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คณะพยาบาลศาสตร์ มหาวิทยาลัยเนชั่น</a:t>
            </a:r>
            <a:endParaRPr lang="en-US" sz="3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24C0A81-49CF-40DC-9593-F11498F1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8" y="3317964"/>
            <a:ext cx="4184469" cy="32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E86A617-DFC7-4A93-B9B5-44814E6B6C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Question &amp; Answer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316964C7-0C8C-4AE0-9E37-87EBFA103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599" cy="45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6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8072F7-C3CE-43C1-A940-82F6BDFE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ความหมายของการเรียนรู้โดยใช้ปัญหาเป็นหลัก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29EA148-7331-460A-A2CD-8DFD1979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วิธีการเรียนรู้ที่ใช้ “ปัญหา” เป็นตัวกระตุ้นให้ผู้เรียนเกิดความต้องการที่จะแสวงหา</a:t>
            </a:r>
          </a:p>
          <a:p>
            <a:pPr marL="0" indent="0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ความเข้าใจ เพื่อนำมาใช้ในการแก้ปัญหาโดยที่ผู้เรียนไม่ได้เตรียมตัว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ล่วงหน้าเกี่ยวกับปัญหานั้นมาก่อน 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เน้นให้ผู้เรียนเป็นผู้ตัดสินใจในสิ่งที่ต้องการแสวงหาและ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รู้จักการทำงานร่วมกันเป็นทีมภายในกลุ่มผู้เรียน</a:t>
            </a:r>
          </a:p>
          <a:p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A7BF489-DE47-4161-B043-AD45BE943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2772365"/>
            <a:ext cx="2342605" cy="28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4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2AA40D-7527-42BF-9EE0-0CF7BBEEE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องค์ประกอบสำคัญของการเรียนรู้โดยใช้ปัญหาเป็นหลัก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14F6064-B20A-475A-8003-AF55BD89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1515291"/>
            <a:ext cx="10515600" cy="476617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สถานการณ์ปัญหา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Scenario) 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 การเรียนรู้โดยการนำตนเอง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Self-direct learning) 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การเรียนรู้เป็นกลุ่มย่อย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Small group tutorial)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649D9C1-B35E-4D95-96ED-7AC040B9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4" y="3958046"/>
            <a:ext cx="7249886" cy="18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CC4901-C411-4FFF-BD39-E31FF53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ขั้นตอนการเรียนรู้โดยใช้ปัญหาเป็นหลัก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3CD931B-FBF6-406F-BE21-E161AD46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974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3 ระยะ 8 ขั้นตอน 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1 เปิดโจทย์ปัญหา 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ทำความเข้าใจกับคำศัพท์และแนวคิดจากโจทย์ 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2) ระบุปัญหาของโจทย์หรือสถานการณ์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3) วิเคราะห์หาสาเหตุของปัญหา 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4) ตั้งสมมติฐานที่เป็นสาเหตุของปัญหา 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5) ตั้งวัตถุประสงค์การเรียนรู้เพื่อนำมาใช้ในการแก้ปัญหา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8967D63-D573-4A3E-AE5E-259BAB96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4" y="1881813"/>
            <a:ext cx="2812869" cy="33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7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7CC095-076D-4118-80DD-709958D8D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ขั้นตอนการเรียนรู้โดยใช้ปัญหาเป็นหลัก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9207E29-DD55-4719-B009-39D068083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46" y="1528354"/>
            <a:ext cx="10515600" cy="464860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dirty="0"/>
              <a:t>		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2 การศึกษาหาความรู้ 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6)  ขั้นตอนเก็บรวบรวมข้อมูลนอกกลุ่ม 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3 ปิดโจทย์ปัญหา </a:t>
            </a:r>
          </a:p>
          <a:p>
            <a:pPr marL="0" indent="0">
              <a:buNone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7)  ขั้นตอนการสังเคราะห์ข้อมูลที่ได้มาเพื่อพิสูจน์สมมติฐาน </a:t>
            </a:r>
          </a:p>
          <a:p>
            <a:pPr marL="0" indent="0">
              <a:buNone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8)   ผู้สอนจะให้ผู้เรียนสะท้อนกลับ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Reflection)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CA52FDD-7961-4F94-9BD3-93C73DB17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750" y="3026802"/>
            <a:ext cx="2410304" cy="26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A678379-F74E-424D-AE08-9D39C18D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บทบาทผู้เรียน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เปิดโจทย์ปัญหา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(กลุ่มย่อย)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ัวแทนเนื้อหา 6">
            <a:extLst>
              <a:ext uri="{FF2B5EF4-FFF2-40B4-BE49-F238E27FC236}">
                <a16:creationId xmlns:a16="http://schemas.microsoft.com/office/drawing/2014/main" id="{7E173F60-A06A-494D-BE6D-21D0E7903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321369"/>
              </p:ext>
            </p:extLst>
          </p:nvPr>
        </p:nvGraphicFramePr>
        <p:xfrm>
          <a:off x="838201" y="1405382"/>
          <a:ext cx="10371911" cy="5087493"/>
        </p:xfrm>
        <a:graphic>
          <a:graphicData uri="http://schemas.openxmlformats.org/drawingml/2006/table">
            <a:tbl>
              <a:tblPr firstRow="1" firstCol="1" bandRow="1"/>
              <a:tblGrid>
                <a:gridCol w="3291391">
                  <a:extLst>
                    <a:ext uri="{9D8B030D-6E8A-4147-A177-3AD203B41FA5}">
                      <a16:colId xmlns:a16="http://schemas.microsoft.com/office/drawing/2014/main" val="4288701016"/>
                    </a:ext>
                  </a:extLst>
                </a:gridCol>
                <a:gridCol w="3540260">
                  <a:extLst>
                    <a:ext uri="{9D8B030D-6E8A-4147-A177-3AD203B41FA5}">
                      <a16:colId xmlns:a16="http://schemas.microsoft.com/office/drawing/2014/main" val="3968436347"/>
                    </a:ext>
                  </a:extLst>
                </a:gridCol>
                <a:gridCol w="3540260">
                  <a:extLst>
                    <a:ext uri="{9D8B030D-6E8A-4147-A177-3AD203B41FA5}">
                      <a16:colId xmlns:a16="http://schemas.microsoft.com/office/drawing/2014/main" val="3038163655"/>
                    </a:ext>
                  </a:extLst>
                </a:gridCol>
              </a:tblGrid>
              <a:tr h="483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บทบาทประธาน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บทบาทเลขานุการ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บทบาทสมาชิก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945903"/>
                  </a:ext>
                </a:extLst>
              </a:tr>
              <a:tr h="422697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สร้างข้อตกลงในการทำงานกลุ่ม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2.มอบหมายให้สมาชิกอ่านโจทย์ปัญหา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3.ทำความเข้าใจเกี่ยวกับคำศัพท์และแนวคิดที่ไม่ชัดเจน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4.กระตุ้นให้สมาชิกซักถาม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5.ร่วมแสดงความคิดเห็น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6.สรุปประเด็นที่ไม่ชัดเจน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7.ควบคุมเวลาและการทำงาน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1.บันทึกคำศัพท์และแนวคิดที่สมาชิกเสนอ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2.ร่วมแสดงความคิดเห็น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3.ร่วมสรุปประเด็นและบันทึก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4.เตือนให้สมาชิกควบคุมเวลาและการทำงานกลุ่ม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5.ประเมินและสะท้อนคิด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1.ศึกษาโจทย์ปัญหา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2.ทำความเข้าใจคำศัพท์และแนวคิด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3.ร่วมแสดงความคิดเห็น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4.ประเมินผลและสะท้อนคิด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261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1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C85D00-315C-47C3-AFE0-EF38DC01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บทบาทผู้เรียน</a:t>
            </a:r>
            <a: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ศึกษาด้วยตนเอง</a:t>
            </a:r>
            <a:br>
              <a:rPr lang="en-US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E56EED54-BF69-4EB7-9D23-D194FBB9E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105796"/>
              </p:ext>
            </p:extLst>
          </p:nvPr>
        </p:nvGraphicFramePr>
        <p:xfrm>
          <a:off x="940526" y="1319350"/>
          <a:ext cx="9261564" cy="4624250"/>
        </p:xfrm>
        <a:graphic>
          <a:graphicData uri="http://schemas.openxmlformats.org/drawingml/2006/table">
            <a:tbl>
              <a:tblPr firstRow="1" firstCol="1" bandRow="1"/>
              <a:tblGrid>
                <a:gridCol w="3087188">
                  <a:extLst>
                    <a:ext uri="{9D8B030D-6E8A-4147-A177-3AD203B41FA5}">
                      <a16:colId xmlns:a16="http://schemas.microsoft.com/office/drawing/2014/main" val="2205072683"/>
                    </a:ext>
                  </a:extLst>
                </a:gridCol>
                <a:gridCol w="3087188">
                  <a:extLst>
                    <a:ext uri="{9D8B030D-6E8A-4147-A177-3AD203B41FA5}">
                      <a16:colId xmlns:a16="http://schemas.microsoft.com/office/drawing/2014/main" val="1097399593"/>
                    </a:ext>
                  </a:extLst>
                </a:gridCol>
                <a:gridCol w="3087188">
                  <a:extLst>
                    <a:ext uri="{9D8B030D-6E8A-4147-A177-3AD203B41FA5}">
                      <a16:colId xmlns:a16="http://schemas.microsoft.com/office/drawing/2014/main" val="2932088858"/>
                    </a:ext>
                  </a:extLst>
                </a:gridCol>
              </a:tblGrid>
              <a:tr h="4624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1.กระตุ้นให้สมาชิกศึกษาค้นคว้าจากแหล่งเรียนรู้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2.รวบรวมงานที่สมาชิกไปศึกษาค้นคว้ามาให้เป็นระบบ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1.รวบรวมงานและประสานงานสมาชิกกลุ่ม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2.บันทึกข้อมูลการศึกษาค้นคว้าตามวัตถุประสงค์การเรียนรู้ของสมาชิก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1.ศึกษาค้นคว้าจากแหล่งเรียนรู้ตามวัตถุประสงค์การเรียนรู้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2.สรุปผลการเรียนรู้ตามที่ได้รับมอบและส่งงานตามเวลาที่กำหนด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3.วางแผนนำเสนอผลการเรียนรู้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4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47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05910F3-A1BB-4E08-B3B9-2479E3EF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บทบาทผู้เรียน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ปิดโจทย์ (กลุ่มย่อย และ</a:t>
            </a:r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กลุ่มใหญ่)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899541C3-39D3-408C-86D9-CFF156461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33792"/>
              </p:ext>
            </p:extLst>
          </p:nvPr>
        </p:nvGraphicFramePr>
        <p:xfrm>
          <a:off x="1227909" y="1690688"/>
          <a:ext cx="9903822" cy="5022215"/>
        </p:xfrm>
        <a:graphic>
          <a:graphicData uri="http://schemas.openxmlformats.org/drawingml/2006/table">
            <a:tbl>
              <a:tblPr firstRow="1" firstCol="1" bandRow="1"/>
              <a:tblGrid>
                <a:gridCol w="3189514">
                  <a:extLst>
                    <a:ext uri="{9D8B030D-6E8A-4147-A177-3AD203B41FA5}">
                      <a16:colId xmlns:a16="http://schemas.microsoft.com/office/drawing/2014/main" val="4205613278"/>
                    </a:ext>
                  </a:extLst>
                </a:gridCol>
                <a:gridCol w="3357154">
                  <a:extLst>
                    <a:ext uri="{9D8B030D-6E8A-4147-A177-3AD203B41FA5}">
                      <a16:colId xmlns:a16="http://schemas.microsoft.com/office/drawing/2014/main" val="1367588101"/>
                    </a:ext>
                  </a:extLst>
                </a:gridCol>
                <a:gridCol w="3357154">
                  <a:extLst>
                    <a:ext uri="{9D8B030D-6E8A-4147-A177-3AD203B41FA5}">
                      <a16:colId xmlns:a16="http://schemas.microsoft.com/office/drawing/2014/main" val="3740867234"/>
                    </a:ext>
                  </a:extLst>
                </a:gridCol>
              </a:tblGrid>
              <a:tr h="4802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1.กระตุ้นให้สมาชิกร่วมกันเสนอผลการศึกษาค้นคว้า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2.กระตุ้นให้สมาชิกเชื่อมโยงความรู้ที่เป็นแนวคิดหลัก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นำไปประยุกต์ใช้กับโจทย์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3.สรุปความรู้ที่ได้จากการศึกษาค้นคว้าเพื่อทดสอบสมมติฐาน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4.สรุปผลการเรียนรู้ที่เป็นความรู้ใหม่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กระตุ้นให้สมาชิกประเมินผลและสะท้อนคิด ฯลฯ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1.รวบรวมและบันทึกข้อมูลความรู้ที่เป็นแนวคิดหลัก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2.ร่วมเสนอผลการเรียนรู้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3.บันทึกสรุปผลการเรียนรู้ที่เป็นความรู้ใหม่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บันทึกผลการประเมินและการสะท้อนคิด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1.นำเสนอผลการเรียนรู้จากการศึกษาค้นคว้า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2.เชื่อมโยงความรู้ที่เป็นแนวคิดหลักเพื่อทดสอบสมมติฐาน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3.สรุปผลการเรียนรู้ที่เป็นความรู้ใหม่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th-TH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ร่วมประเมินผล และสะท้อนคิด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4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20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4F5BEEB-F40B-40B1-AD07-BBC0C6EB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การประเมินผลการจัดการเรียนการสอนโดยใช้ปัญหาเป็นหลัก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3493EA-B2D0-47B5-90AF-7EF79D8D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355"/>
            <a:ext cx="10515600" cy="53465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b="1" dirty="0">
                <a:ea typeface="Calibri" panose="020F0502020204030204" pitchFamily="34" charset="0"/>
                <a:cs typeface="TH SarabunPSK" panose="020B0500040200020003" pitchFamily="34" charset="-34"/>
              </a:rPr>
              <a:t>การประเมินความก้าวหน้าของผู้เรียน (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</a:rPr>
              <a:t>Formative evaluation) </a:t>
            </a:r>
            <a:endParaRPr lang="th-TH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b="1" dirty="0">
              <a:latin typeface="TH SarabunPSK" panose="020B0500040200020003" pitchFamily="34" charset="-34"/>
              <a:ea typeface="Calibri" panose="020F0502020204030204" pitchFamily="34" charset="0"/>
            </a:endParaRPr>
          </a:p>
          <a:p>
            <a:pPr marL="1828800" indent="457200" algn="thaiDist">
              <a:lnSpc>
                <a:spcPct val="10000"/>
              </a:lnSpc>
              <a:spcBef>
                <a:spcPts val="1200"/>
              </a:spcBef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แบบประเมินโจทย์ปัญหา</a:t>
            </a:r>
          </a:p>
          <a:p>
            <a:pPr marL="1828800" indent="457200" algn="thaiDist">
              <a:lnSpc>
                <a:spcPct val="10000"/>
              </a:lnSpc>
              <a:spcBef>
                <a:spcPts val="1200"/>
              </a:spcBef>
              <a:spcAft>
                <a:spcPts val="80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1828800" indent="457200" algn="thaiDist">
              <a:lnSpc>
                <a:spcPct val="10000"/>
              </a:lnSpc>
              <a:spcBef>
                <a:spcPts val="1200"/>
              </a:spcBef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แบบประเมินผู้สอน</a:t>
            </a:r>
          </a:p>
          <a:p>
            <a:pPr marL="1828800" indent="457200" algn="thaiDist">
              <a:lnSpc>
                <a:spcPct val="10000"/>
              </a:lnSpc>
              <a:spcBef>
                <a:spcPts val="1200"/>
              </a:spcBef>
              <a:spcAft>
                <a:spcPts val="800"/>
              </a:spcAft>
            </a:pP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828800" indent="457200" algn="thaiDist">
              <a:lnSpc>
                <a:spcPct val="10000"/>
              </a:lnSpc>
              <a:spcBef>
                <a:spcPts val="1200"/>
              </a:spcBef>
              <a:spcAft>
                <a:spcPts val="800"/>
              </a:spcAf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แบบบันทึกการสะท้อนคิด</a:t>
            </a:r>
          </a:p>
          <a:p>
            <a:pPr marL="1828800" indent="0" algn="thaiDist">
              <a:lnSpc>
                <a:spcPct val="10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th-TH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1828800" indent="457200" algn="thaiDist">
              <a:lnSpc>
                <a:spcPct val="10000"/>
              </a:lnSpc>
              <a:spcBef>
                <a:spcPts val="1200"/>
              </a:spcBef>
              <a:spcAft>
                <a:spcPts val="800"/>
              </a:spcAft>
            </a:pPr>
            <a:r>
              <a:rPr lang="th-TH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แบบประเมินกระบวนการกลุ่ม</a:t>
            </a:r>
            <a:endParaRPr lang="en-US" sz="3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b="1" dirty="0">
                <a:ea typeface="Calibri" panose="020F0502020204030204" pitchFamily="34" charset="0"/>
                <a:cs typeface="TH SarabunPSK" panose="020B0500040200020003" pitchFamily="34" charset="-34"/>
              </a:rPr>
              <a:t>การประเมินเพื่อตัดสินผลการเรียนรู้ (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Summative evaluation) </a:t>
            </a:r>
          </a:p>
          <a:p>
            <a:pPr marL="0" indent="0">
              <a:buNone/>
            </a:pP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*   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แบบประเมินกระบวนการจัดการเรียนการสอนโดยใช้ปัญหาเป็นหลัก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*   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แบบประเมินผลลัทธ์การเรียนรู้ตามมาตรฐานการเรียนรู้ระดับอุดมศึกษา (</a:t>
            </a:r>
            <a:r>
              <a:rPr lang="en-US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TQF)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	*    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แบบประเมิน</a:t>
            </a: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การนำเสนอรายงาน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8F05519-4CC2-4D41-BF0B-8C1277526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407613"/>
            <a:ext cx="2301240" cy="294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3799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695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 SarabunPSK</vt:lpstr>
      <vt:lpstr>ธีมของ Office</vt:lpstr>
      <vt:lpstr>การเรียนการสอนโดยใช้ปัญหาเป็นหลัก  รายวิชาการส่งเสริมสุขภาพและการดูแลผู้สูงอายุ (PUBH 428)</vt:lpstr>
      <vt:lpstr>ความหมายของการเรียนรู้โดยใช้ปัญหาเป็นหลัก</vt:lpstr>
      <vt:lpstr>องค์ประกอบสำคัญของการเรียนรู้โดยใช้ปัญหาเป็นหลัก</vt:lpstr>
      <vt:lpstr>ขั้นตอนการเรียนรู้โดยใช้ปัญหาเป็นหลัก</vt:lpstr>
      <vt:lpstr>ขั้นตอนการเรียนรู้โดยใช้ปัญหาเป็นหลัก</vt:lpstr>
      <vt:lpstr>บทบาทผู้เรียน: เปิดโจทย์ปัญหา (กลุ่มย่อย)</vt:lpstr>
      <vt:lpstr>บทบาทผู้เรียน: ศึกษาด้วยตนเอง </vt:lpstr>
      <vt:lpstr>บทบาทผู้เรียน : ปิดโจทย์ (กลุ่มย่อย และกลุ่มใหญ่)</vt:lpstr>
      <vt:lpstr>การประเมินผลการจัดการเรียนการสอนโดยใช้ปัญหาเป็นหลัก </vt:lpstr>
      <vt:lpstr>Question &amp;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การเรียนการสอนโดยใช้ปัญหาเป็นหลัก  รายวิชาการส่งเสริมสุขภาพและการดูแลผุ้สูงอายุ (PUBH 428)</dc:title>
  <dc:creator>ASUS</dc:creator>
  <cp:lastModifiedBy>Omjai Sittichamlong</cp:lastModifiedBy>
  <cp:revision>11</cp:revision>
  <cp:lastPrinted>2019-03-12T07:05:39Z</cp:lastPrinted>
  <dcterms:created xsi:type="dcterms:W3CDTF">2019-03-12T02:09:33Z</dcterms:created>
  <dcterms:modified xsi:type="dcterms:W3CDTF">2024-03-21T07:52:49Z</dcterms:modified>
</cp:coreProperties>
</file>